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71" r:id="rId4"/>
    <p:sldId id="275" r:id="rId5"/>
    <p:sldId id="276" r:id="rId6"/>
    <p:sldId id="263" r:id="rId7"/>
    <p:sldId id="278" r:id="rId8"/>
    <p:sldId id="279" r:id="rId9"/>
    <p:sldId id="277"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Welcome" id="{E75E278A-FF0E-49A4-B170-79828D63BBAD}">
          <p14:sldIdLst>
            <p14:sldId id="256"/>
          </p14:sldIdLst>
        </p14:section>
        <p14:section name="Design, Annotate, Work Together, Tell Me" id="{B9B51309-D148-4332-87C2-07BE32FBCA3B}">
          <p14:sldIdLst>
            <p14:sldId id="257"/>
            <p14:sldId id="271"/>
            <p14:sldId id="275"/>
            <p14:sldId id="276"/>
          </p14:sldIdLst>
        </p14:section>
        <p14:section name="Learn More" id="{2CC34DB2-6590-42C0-AD4B-A04C6060184E}">
          <p14:sldIdLst>
            <p14:sldId id="263"/>
            <p14:sldId id="278"/>
            <p14:sldId id="279"/>
            <p14:sldId id="277"/>
            <p14:sldId id="280"/>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 lastIdx="5" clrIdx="0">
    <p:extLst>
      <p:ext uri="{19B8F6BF-5375-455C-9EA6-DF929625EA0E}">
        <p15:presenceInfo xmlns:p15="http://schemas.microsoft.com/office/powerpoint/2012/main" xmlns="" userId="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4726"/>
    <a:srgbClr val="FF9B45"/>
    <a:srgbClr val="DD462F"/>
    <a:srgbClr val="F8CFB6"/>
    <a:srgbClr val="F8CAB6"/>
    <a:srgbClr val="923922"/>
    <a:srgbClr val="404040"/>
    <a:srgbClr val="F5F5F5"/>
    <a:srgbClr val="F2F2F2"/>
    <a:srgbClr val="D2B4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7116" autoAdjust="0"/>
  </p:normalViewPr>
  <p:slideViewPr>
    <p:cSldViewPr snapToGrid="0">
      <p:cViewPr varScale="1">
        <p:scale>
          <a:sx n="116" d="100"/>
          <a:sy n="116" d="100"/>
        </p:scale>
        <p:origin x="-10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pPr/>
              <a:t>05-Feb-17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pPr/>
              <a:t>‹#›</a:t>
            </a:fld>
            <a:endParaRPr lang="en-US"/>
          </a:p>
        </p:txBody>
      </p:sp>
    </p:spTree>
    <p:extLst>
      <p:ext uri="{BB962C8B-B14F-4D97-AF65-F5344CB8AC3E}">
        <p14:creationId xmlns:p14="http://schemas.microsoft.com/office/powerpoint/2010/main" xmlns=""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1</a:t>
            </a:fld>
            <a:endParaRPr lang="en-US"/>
          </a:p>
        </p:txBody>
      </p:sp>
    </p:spTree>
    <p:extLst>
      <p:ext uri="{BB962C8B-B14F-4D97-AF65-F5344CB8AC3E}">
        <p14:creationId xmlns:p14="http://schemas.microsoft.com/office/powerpoint/2010/main" xmlns=""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click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6</a:t>
            </a:fld>
            <a:endParaRPr lang="en-US"/>
          </a:p>
        </p:txBody>
      </p:sp>
    </p:spTree>
    <p:extLst>
      <p:ext uri="{BB962C8B-B14F-4D97-AF65-F5344CB8AC3E}">
        <p14:creationId xmlns:p14="http://schemas.microsoft.com/office/powerpoint/2010/main" xmlns="" val="185119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8BEEBAAA-29B5-4AF5-BC5F-7E580C29002D}" type="datetimeFigureOut">
              <a:rPr lang="en-US" smtClean="0"/>
              <a:pPr/>
              <a:t>05-Feb-17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xmlns=""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4476"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516711" y="443128"/>
            <a:ext cx="4438526" cy="641350"/>
          </a:xfrm>
        </p:spPr>
        <p:txBody>
          <a:bodyPr anchor="b"/>
          <a:lstStyle>
            <a:lvl1pPr marL="0" indent="0">
              <a:buNone/>
              <a:defRPr sz="2400" b="0">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hasCustomPrompt="1"/>
          </p:nvPr>
        </p:nvSpPr>
        <p:spPr>
          <a:xfrm>
            <a:off x="541611" y="1431010"/>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Lorem ipsum Click to edit Master text styles</a:t>
            </a:r>
          </a:p>
          <a:p>
            <a:pPr marL="0" lvl="1" indent="0">
              <a:lnSpc>
                <a:spcPct val="150000"/>
              </a:lnSpc>
              <a:spcAft>
                <a:spcPts val="1200"/>
              </a:spcAft>
              <a:buNone/>
            </a:pPr>
            <a:r>
              <a:rPr lang="en-US" dirty="0"/>
              <a:t>Second level</a:t>
            </a:r>
          </a:p>
          <a:p>
            <a:pPr marL="0" lvl="2" indent="0">
              <a:lnSpc>
                <a:spcPct val="150000"/>
              </a:lnSpc>
              <a:spcAft>
                <a:spcPts val="1200"/>
              </a:spcAft>
              <a:buNone/>
            </a:pPr>
            <a:r>
              <a:rPr lang="en-US" dirty="0"/>
              <a:t>Third level</a:t>
            </a:r>
          </a:p>
          <a:p>
            <a:pPr marL="0" lvl="3" indent="0">
              <a:lnSpc>
                <a:spcPct val="150000"/>
              </a:lnSpc>
              <a:spcAft>
                <a:spcPts val="1200"/>
              </a:spcAft>
              <a:buNone/>
            </a:pPr>
            <a:r>
              <a:rPr lang="en-US" dirty="0"/>
              <a:t>Fourth level</a:t>
            </a:r>
          </a:p>
          <a:p>
            <a:pPr marL="0" lvl="4" indent="0">
              <a:lnSpc>
                <a:spcPct val="150000"/>
              </a:lnSpc>
              <a:spcAft>
                <a:spcPts val="1200"/>
              </a:spcAft>
              <a:buNone/>
            </a:pPr>
            <a:r>
              <a:rPr lang="en-US" dirty="0"/>
              <a:t>Fifth level</a:t>
            </a:r>
          </a:p>
        </p:txBody>
      </p:sp>
    </p:spTree>
    <p:extLst>
      <p:ext uri="{BB962C8B-B14F-4D97-AF65-F5344CB8AC3E}">
        <p14:creationId xmlns:p14="http://schemas.microsoft.com/office/powerpoint/2010/main" xmlns=""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4476"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516711" y="443128"/>
            <a:ext cx="4438526" cy="641350"/>
          </a:xfrm>
        </p:spPr>
        <p:txBody>
          <a:bodyPr anchor="b"/>
          <a:lstStyle>
            <a:lvl1pPr marL="0" indent="0">
              <a:buNone/>
              <a:defRPr sz="2400" b="0">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6942411" y="1828845"/>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a:t>Edit Master text styles</a:t>
            </a:r>
          </a:p>
        </p:txBody>
      </p:sp>
    </p:spTree>
    <p:extLst>
      <p:ext uri="{BB962C8B-B14F-4D97-AF65-F5344CB8AC3E}">
        <p14:creationId xmlns:p14="http://schemas.microsoft.com/office/powerpoint/2010/main" xmlns="" val="44586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EEBAAA-29B5-4AF5-BC5F-7E580C29002D}" type="datetimeFigureOut">
              <a:rPr lang="en-US" smtClean="0"/>
              <a:pPr/>
              <a:t>05-Feb-17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604434" y="1061482"/>
            <a:ext cx="4350803" cy="0"/>
          </a:xfrm>
          <a:prstGeom prst="line">
            <a:avLst/>
          </a:prstGeom>
          <a:ln w="28575">
            <a:solidFill>
              <a:srgbClr val="D24726"/>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 hasCustomPrompt="1"/>
          </p:nvPr>
        </p:nvSpPr>
        <p:spPr>
          <a:xfrm>
            <a:off x="516711" y="1539506"/>
            <a:ext cx="6267148" cy="641350"/>
          </a:xfrm>
        </p:spPr>
        <p:txBody>
          <a:bodyPr anchor="b">
            <a:normAutofit/>
          </a:bodyPr>
          <a:lstStyle>
            <a:lvl1pPr marL="0" indent="0">
              <a:buNone/>
              <a:defRPr sz="36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hasCustomPrompt="1"/>
          </p:nvPr>
        </p:nvSpPr>
        <p:spPr>
          <a:xfrm>
            <a:off x="541611" y="2560639"/>
            <a:ext cx="9442648" cy="3978275"/>
          </a:xfrm>
        </p:spPr>
        <p:txBody>
          <a:bodyPr vert="horz" lIns="91440" tIns="45720" rIns="91440" bIns="45720" rtlCol="0">
            <a:normAutofit/>
          </a:bodyPr>
          <a:lstStyle>
            <a:lvl1pPr>
              <a:lnSpc>
                <a:spcPts val="1800"/>
              </a:lnSpc>
              <a:spcBef>
                <a:spcPts val="1000"/>
              </a:spcBef>
              <a:spcAft>
                <a:spcPts val="1000"/>
              </a:spcAft>
              <a:defRPr lang="en-US" sz="2400" smtClean="0">
                <a:solidFill>
                  <a:schemeClr val="tx1">
                    <a:lumMod val="75000"/>
                    <a:lumOff val="25000"/>
                  </a:schemeClr>
                </a:solidFill>
                <a:latin typeface="+mj-lt"/>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Lorem ipsum Click to edit Master text styles</a:t>
            </a:r>
          </a:p>
        </p:txBody>
      </p:sp>
    </p:spTree>
    <p:extLst>
      <p:ext uri="{BB962C8B-B14F-4D97-AF65-F5344CB8AC3E}">
        <p14:creationId xmlns:p14="http://schemas.microsoft.com/office/powerpoint/2010/main" xmlns=""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pPr/>
              <a:t>05-Feb-17</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xmlns=""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hyperlink" Target="mailto:info@jilt.co.in" TargetMode="External"/><Relationship Id="rId5" Type="http://schemas.openxmlformats.org/officeDocument/2006/relationships/hyperlink" Target="http://www.jilt.in/"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21st%20Century%20Education%20-%20YouTube.MKV" TargetMode="External"/><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10%20Things%20You%20Don't%20Know%20about%20Psychology%20Students%20-%20YouTube.MKV"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87776" y="887319"/>
            <a:ext cx="10515600" cy="2178343"/>
          </a:xfrm>
        </p:spPr>
        <p:txBody>
          <a:bodyPr>
            <a:noAutofit/>
          </a:bodyPr>
          <a:lstStyle/>
          <a:p>
            <a:pPr algn="ctr"/>
            <a:r>
              <a:rPr lang="en-US" sz="8000" dirty="0" smtClean="0">
                <a:solidFill>
                  <a:schemeClr val="bg1"/>
                </a:solidFill>
              </a:rPr>
              <a:t>Importance Of SSLC </a:t>
            </a:r>
            <a:r>
              <a:rPr lang="en-US" sz="8000" dirty="0" smtClean="0">
                <a:solidFill>
                  <a:schemeClr val="bg1"/>
                </a:solidFill>
              </a:rPr>
              <a:t>Complete Presentation</a:t>
            </a:r>
            <a:endParaRPr lang="en-US" sz="8000" dirty="0">
              <a:solidFill>
                <a:schemeClr val="bg1"/>
              </a:solidFill>
            </a:endParaRPr>
          </a:p>
        </p:txBody>
      </p:sp>
      <p:sp>
        <p:nvSpPr>
          <p:cNvPr id="3" name="Subtitle 2"/>
          <p:cNvSpPr>
            <a:spLocks noGrp="1"/>
          </p:cNvSpPr>
          <p:nvPr>
            <p:ph type="subTitle" idx="4294967295"/>
          </p:nvPr>
        </p:nvSpPr>
        <p:spPr>
          <a:xfrm>
            <a:off x="1029041" y="3236153"/>
            <a:ext cx="9582736" cy="1137793"/>
          </a:xfrm>
        </p:spPr>
        <p:txBody>
          <a:bodyPr>
            <a:normAutofit/>
          </a:bodyPr>
          <a:lstStyle/>
          <a:p>
            <a:pPr marL="0" indent="0" algn="ctr">
              <a:buNone/>
            </a:pPr>
            <a:r>
              <a:rPr lang="en-US" sz="3200" b="1" dirty="0">
                <a:solidFill>
                  <a:srgbClr val="FFFF00"/>
                </a:solidFill>
                <a:latin typeface="+mj-lt"/>
              </a:rPr>
              <a:t>Tips for a simpler way to success ….</a:t>
            </a: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70438" y="3441103"/>
            <a:ext cx="3377129" cy="337712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259059" y="400233"/>
            <a:ext cx="1638300" cy="571500"/>
          </a:xfrm>
          <a:prstGeom prst="rect">
            <a:avLst/>
          </a:prstGeom>
        </p:spPr>
      </p:pic>
    </p:spTree>
    <p:extLst>
      <p:ext uri="{BB962C8B-B14F-4D97-AF65-F5344CB8AC3E}">
        <p14:creationId xmlns:p14="http://schemas.microsoft.com/office/powerpoint/2010/main" xmlns=""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Thanks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l="-173" t="10345" r="173" b="34942"/>
          <a:stretch/>
        </p:blipFill>
        <p:spPr>
          <a:xfrm>
            <a:off x="516712" y="2569779"/>
            <a:ext cx="6640834" cy="37521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20312" y="2785090"/>
            <a:ext cx="3269498" cy="11405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58757" y="391620"/>
            <a:ext cx="6958762" cy="1789236"/>
          </a:xfrm>
          <a:prstGeom prst="rect">
            <a:avLst/>
          </a:prstGeom>
        </p:spPr>
      </p:pic>
      <p:sp>
        <p:nvSpPr>
          <p:cNvPr id="7" name="TextBox 6"/>
          <p:cNvSpPr txBox="1"/>
          <p:nvPr/>
        </p:nvSpPr>
        <p:spPr>
          <a:xfrm>
            <a:off x="7720312" y="4445875"/>
            <a:ext cx="3804281" cy="1754326"/>
          </a:xfrm>
          <a:prstGeom prst="rect">
            <a:avLst/>
          </a:prstGeom>
          <a:noFill/>
        </p:spPr>
        <p:txBody>
          <a:bodyPr wrap="square" rtlCol="0">
            <a:spAutoFit/>
          </a:bodyPr>
          <a:lstStyle/>
          <a:p>
            <a:r>
              <a:rPr lang="en-US" dirty="0">
                <a:hlinkClick r:id="rId5"/>
              </a:rPr>
              <a:t>www.jilt.in</a:t>
            </a:r>
            <a:endParaRPr lang="en-US" dirty="0"/>
          </a:p>
          <a:p>
            <a:r>
              <a:rPr lang="en-US" dirty="0">
                <a:hlinkClick r:id="rId6"/>
              </a:rPr>
              <a:t>info@jilt.co.in</a:t>
            </a:r>
            <a:endParaRPr lang="en-US" dirty="0"/>
          </a:p>
          <a:p>
            <a:r>
              <a:rPr lang="en-US" b="1" dirty="0" smtClean="0"/>
              <a:t>+91-</a:t>
            </a:r>
            <a:r>
              <a:rPr lang="en-US" b="1" dirty="0" smtClean="0"/>
              <a:t>7036373199</a:t>
            </a:r>
            <a:endParaRPr lang="en-US" b="1" dirty="0"/>
          </a:p>
          <a:p>
            <a:endParaRPr lang="en-US" dirty="0"/>
          </a:p>
          <a:p>
            <a:r>
              <a:rPr lang="en-US" b="1" dirty="0" err="1"/>
              <a:t>Mr.A.M.K</a:t>
            </a:r>
            <a:r>
              <a:rPr lang="en-US" b="1" dirty="0"/>
              <a:t> SIDDIQUI</a:t>
            </a:r>
          </a:p>
          <a:p>
            <a:r>
              <a:rPr lang="en-US" b="1" dirty="0"/>
              <a:t>CELL : </a:t>
            </a:r>
            <a:r>
              <a:rPr lang="en-US" b="1" dirty="0" smtClean="0"/>
              <a:t>+91-7396719556</a:t>
            </a:r>
            <a:endParaRPr lang="en-US" b="1" dirty="0"/>
          </a:p>
        </p:txBody>
      </p:sp>
    </p:spTree>
    <p:extLst>
      <p:ext uri="{BB962C8B-B14F-4D97-AF65-F5344CB8AC3E}">
        <p14:creationId xmlns:p14="http://schemas.microsoft.com/office/powerpoint/2010/main" xmlns="" val="357335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0" y="4703222"/>
            <a:ext cx="12192000" cy="2154778"/>
          </a:xfrm>
          <a:solidFill>
            <a:schemeClr val="accent2">
              <a:lumMod val="75000"/>
            </a:schemeClr>
          </a:solidFill>
        </p:spPr>
        <p:txBody>
          <a:bodyPr>
            <a:normAutofit/>
          </a:bodyPr>
          <a:lstStyle/>
          <a:p>
            <a:pPr lvl="0" algn="ctr"/>
            <a:r>
              <a:rPr lang="en-US" b="1" dirty="0">
                <a:solidFill>
                  <a:srgbClr val="E7E6E6">
                    <a:lumMod val="25000"/>
                  </a:srgbClr>
                </a:solidFill>
              </a:rPr>
              <a:t>By MR.A.M.K SIDDIQU M.A , MBA , M.PHIL (P.HD)</a:t>
            </a:r>
          </a:p>
        </p:txBody>
      </p:sp>
      <p:pic>
        <p:nvPicPr>
          <p:cNvPr id="20" name="Picture 1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9694" y="251625"/>
            <a:ext cx="11766333" cy="418358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1201" y="4703222"/>
            <a:ext cx="6958762" cy="17892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65706" y="5157487"/>
            <a:ext cx="2705466" cy="8807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553700" y="0"/>
            <a:ext cx="1638300" cy="571500"/>
          </a:xfrm>
          <a:prstGeom prst="rect">
            <a:avLst/>
          </a:prstGeom>
        </p:spPr>
      </p:pic>
    </p:spTree>
    <p:extLst>
      <p:ext uri="{BB962C8B-B14F-4D97-AF65-F5344CB8AC3E}">
        <p14:creationId xmlns:p14="http://schemas.microsoft.com/office/powerpoint/2010/main" xmlns="" val="132867600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16711" y="443128"/>
            <a:ext cx="6057510" cy="641350"/>
          </a:xfrm>
        </p:spPr>
        <p:txBody>
          <a:bodyPr>
            <a:noAutofit/>
          </a:bodyPr>
          <a:lstStyle/>
          <a:p>
            <a:r>
              <a:rPr lang="en-US" sz="5000" b="1" dirty="0">
                <a:solidFill>
                  <a:srgbClr val="C00000"/>
                </a:solidFill>
              </a:rPr>
              <a:t>What is education? </a:t>
            </a:r>
          </a:p>
        </p:txBody>
      </p:sp>
      <p:grpSp>
        <p:nvGrpSpPr>
          <p:cNvPr id="4" name="Group 3"/>
          <p:cNvGrpSpPr/>
          <p:nvPr/>
        </p:nvGrpSpPr>
        <p:grpSpPr>
          <a:xfrm>
            <a:off x="541609" y="2643441"/>
            <a:ext cx="558179" cy="409838"/>
            <a:chOff x="6953426" y="711274"/>
            <a:chExt cx="558179" cy="409838"/>
          </a:xfrm>
        </p:grpSpPr>
        <p:sp>
          <p:nvSpPr>
            <p:cNvPr id="2" name="Oval 1"/>
            <p:cNvSpPr/>
            <p:nvPr/>
          </p:nvSpPr>
          <p:spPr>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a:spLocks noChangeAspect="1"/>
            </p:cNvSpPr>
            <p:nvPr/>
          </p:nvSpPr>
          <p:spPr>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1094733" y="2764325"/>
            <a:ext cx="3121671"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4000" b="1" dirty="0">
                <a:solidFill>
                  <a:srgbClr val="C00000"/>
                </a:solidFill>
              </a:rPr>
              <a:t>School</a:t>
            </a:r>
            <a:endParaRPr lang="en-US" sz="4000" b="1" dirty="0">
              <a:solidFill>
                <a:srgbClr val="C00000"/>
              </a:solidFill>
              <a:cs typeface="Segoe UI"/>
            </a:endParaRPr>
          </a:p>
        </p:txBody>
      </p:sp>
      <p:grpSp>
        <p:nvGrpSpPr>
          <p:cNvPr id="19" name="Group 18"/>
          <p:cNvGrpSpPr/>
          <p:nvPr/>
        </p:nvGrpSpPr>
        <p:grpSpPr>
          <a:xfrm>
            <a:off x="565302" y="3440189"/>
            <a:ext cx="558179" cy="409838"/>
            <a:chOff x="6953426" y="711274"/>
            <a:chExt cx="558179" cy="409838"/>
          </a:xfrm>
        </p:grpSpPr>
        <p:sp>
          <p:nvSpPr>
            <p:cNvPr id="20" name="Oval 19"/>
            <p:cNvSpPr/>
            <p:nvPr/>
          </p:nvSpPr>
          <p:spPr>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a:spLocks noChangeAspect="1"/>
            </p:cNvSpPr>
            <p:nvPr/>
          </p:nvSpPr>
          <p:spPr>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1079923" y="3510913"/>
            <a:ext cx="284181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4000" b="1" dirty="0">
                <a:solidFill>
                  <a:srgbClr val="C00000"/>
                </a:solidFill>
              </a:rPr>
              <a:t>College </a:t>
            </a:r>
          </a:p>
        </p:txBody>
      </p:sp>
      <p:grpSp>
        <p:nvGrpSpPr>
          <p:cNvPr id="31" name="Group 30"/>
          <p:cNvGrpSpPr/>
          <p:nvPr/>
        </p:nvGrpSpPr>
        <p:grpSpPr>
          <a:xfrm>
            <a:off x="623707" y="4204222"/>
            <a:ext cx="558179" cy="409838"/>
            <a:chOff x="6953426" y="711274"/>
            <a:chExt cx="558179" cy="409838"/>
          </a:xfrm>
        </p:grpSpPr>
        <p:sp>
          <p:nvSpPr>
            <p:cNvPr id="32" name="Oval 31"/>
            <p:cNvSpPr/>
            <p:nvPr/>
          </p:nvSpPr>
          <p:spPr>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a:spLocks noChangeAspect="1"/>
            </p:cNvSpPr>
            <p:nvPr/>
          </p:nvSpPr>
          <p:spPr>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1187141" y="4346726"/>
            <a:ext cx="3139605"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4000" b="1" dirty="0">
                <a:solidFill>
                  <a:srgbClr val="C00000"/>
                </a:solidFill>
              </a:rPr>
              <a:t>University</a:t>
            </a:r>
          </a:p>
        </p:txBody>
      </p:sp>
      <p:sp>
        <p:nvSpPr>
          <p:cNvPr id="38" name="Content Placeholder 17"/>
          <p:cNvSpPr txBox="1">
            <a:spLocks/>
          </p:cNvSpPr>
          <p:nvPr/>
        </p:nvSpPr>
        <p:spPr>
          <a:xfrm>
            <a:off x="541609" y="1296100"/>
            <a:ext cx="11061812" cy="245795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sz="8000" b="1"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9473" y="5889589"/>
            <a:ext cx="409838" cy="409838"/>
          </a:xfrm>
          <a:prstGeom prst="rect">
            <a:avLst/>
          </a:prstGeom>
        </p:spPr>
      </p:pic>
      <p:sp>
        <p:nvSpPr>
          <p:cNvPr id="6" name="TextBox 5"/>
          <p:cNvSpPr txBox="1"/>
          <p:nvPr/>
        </p:nvSpPr>
        <p:spPr>
          <a:xfrm>
            <a:off x="639473" y="1296100"/>
            <a:ext cx="10963948" cy="1323439"/>
          </a:xfrm>
          <a:prstGeom prst="rect">
            <a:avLst/>
          </a:prstGeom>
          <a:noFill/>
        </p:spPr>
        <p:txBody>
          <a:bodyPr wrap="square" rtlCol="0">
            <a:spAutoFit/>
          </a:bodyPr>
          <a:lstStyle/>
          <a:p>
            <a:r>
              <a:rPr lang="en-US" sz="4000" dirty="0"/>
              <a:t>The process of receiving or giving systematic instruction, especially at a …</a:t>
            </a: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74221" y="2021816"/>
            <a:ext cx="4546492" cy="464982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553700" y="0"/>
            <a:ext cx="1638300" cy="571500"/>
          </a:xfrm>
          <a:prstGeom prst="rect">
            <a:avLst/>
          </a:prstGeom>
        </p:spPr>
      </p:pic>
    </p:spTree>
    <p:extLst>
      <p:ext uri="{BB962C8B-B14F-4D97-AF65-F5344CB8AC3E}">
        <p14:creationId xmlns:p14="http://schemas.microsoft.com/office/powerpoint/2010/main" xmlns="" val="34576161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16710" y="443128"/>
            <a:ext cx="11433552" cy="641350"/>
          </a:xfrm>
        </p:spPr>
        <p:txBody>
          <a:bodyPr>
            <a:noAutofit/>
          </a:bodyPr>
          <a:lstStyle/>
          <a:p>
            <a:pPr lvl="0"/>
            <a:r>
              <a:rPr lang="en-US" sz="4000" b="1" dirty="0"/>
              <a:t>Education in 21st century in developed countries</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6710" y="1523178"/>
            <a:ext cx="8577694" cy="4830325"/>
          </a:xfrm>
          <a:prstGeom prst="rect">
            <a:avLst/>
          </a:prstGeom>
        </p:spPr>
      </p:pic>
      <p:sp>
        <p:nvSpPr>
          <p:cNvPr id="8" name="TextBox 7"/>
          <p:cNvSpPr txBox="1"/>
          <p:nvPr/>
        </p:nvSpPr>
        <p:spPr>
          <a:xfrm>
            <a:off x="2743200" y="6085490"/>
            <a:ext cx="5123793" cy="536027"/>
          </a:xfrm>
          <a:prstGeom prst="rect">
            <a:avLst/>
          </a:prstGeom>
          <a:noFill/>
        </p:spPr>
        <p:txBody>
          <a:bodyPr wrap="square" rtlCol="0">
            <a:spAutoFit/>
          </a:bodyPr>
          <a:lstStyle/>
          <a:p>
            <a:endParaRPr lang="en-US" dirty="0"/>
          </a:p>
        </p:txBody>
      </p:sp>
      <p:pic>
        <p:nvPicPr>
          <p:cNvPr id="9" name="Picture 8">
            <a:hlinkClick r:id="rId3" action="ppaction://hlinkfile"/>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29092" y="2367414"/>
            <a:ext cx="2721170" cy="398608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553700" y="0"/>
            <a:ext cx="1638300" cy="571500"/>
          </a:xfrm>
          <a:prstGeom prst="rect">
            <a:avLst/>
          </a:prstGeom>
        </p:spPr>
      </p:pic>
    </p:spTree>
    <p:extLst>
      <p:ext uri="{BB962C8B-B14F-4D97-AF65-F5344CB8AC3E}">
        <p14:creationId xmlns:p14="http://schemas.microsoft.com/office/powerpoint/2010/main" xmlns="" val="7276681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16710" y="443128"/>
            <a:ext cx="6118005" cy="641350"/>
          </a:xfrm>
        </p:spPr>
        <p:txBody>
          <a:bodyPr>
            <a:normAutofit/>
          </a:bodyPr>
          <a:lstStyle/>
          <a:p>
            <a:r>
              <a:rPr lang="en-US" sz="4000" b="1" dirty="0">
                <a:solidFill>
                  <a:srgbClr val="C00000"/>
                </a:solidFill>
              </a:rPr>
              <a:t>Psychology of Students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4659" t="1843" r="3656" b="10106"/>
          <a:stretch/>
        </p:blipFill>
        <p:spPr>
          <a:xfrm>
            <a:off x="662151" y="1308538"/>
            <a:ext cx="7078717" cy="5011239"/>
          </a:xfrm>
          <a:prstGeom prst="rect">
            <a:avLst/>
          </a:prstGeom>
        </p:spPr>
      </p:pic>
      <p:pic>
        <p:nvPicPr>
          <p:cNvPr id="19" name="Picture 18">
            <a:hlinkClick r:id="rId3" action="ppaction://hlinkfile"/>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4692" y="1994532"/>
            <a:ext cx="2721170" cy="398608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553700" y="0"/>
            <a:ext cx="1638300" cy="571500"/>
          </a:xfrm>
          <a:prstGeom prst="rect">
            <a:avLst/>
          </a:prstGeom>
        </p:spPr>
      </p:pic>
    </p:spTree>
    <p:extLst>
      <p:ext uri="{BB962C8B-B14F-4D97-AF65-F5344CB8AC3E}">
        <p14:creationId xmlns:p14="http://schemas.microsoft.com/office/powerpoint/2010/main" xmlns="" val="176932605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62609" y="504497"/>
            <a:ext cx="10515600" cy="15923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8000" dirty="0">
                <a:solidFill>
                  <a:schemeClr val="bg1"/>
                </a:solidFill>
              </a:rPr>
              <a:t>What after</a:t>
            </a:r>
            <a:br>
              <a:rPr lang="en-US" sz="8000" dirty="0">
                <a:solidFill>
                  <a:schemeClr val="bg1"/>
                </a:solidFill>
              </a:rPr>
            </a:br>
            <a:r>
              <a:rPr lang="en-US" sz="8000" dirty="0">
                <a:solidFill>
                  <a:schemeClr val="bg1"/>
                </a:solidFill>
              </a:rPr>
              <a:t> 10</a:t>
            </a:r>
            <a:r>
              <a:rPr lang="en-US" sz="8000" baseline="30000" dirty="0">
                <a:solidFill>
                  <a:schemeClr val="bg1"/>
                </a:solidFill>
              </a:rPr>
              <a:t>th</a:t>
            </a:r>
            <a:r>
              <a:rPr lang="en-US" sz="8000" dirty="0">
                <a:solidFill>
                  <a:schemeClr val="bg1"/>
                </a:solidFill>
              </a:rPr>
              <a:t> ? </a:t>
            </a:r>
          </a:p>
        </p:txBody>
      </p:sp>
      <p:pic>
        <p:nvPicPr>
          <p:cNvPr id="3" name="Picture 2" descr="10t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11159" y="2333867"/>
            <a:ext cx="8124212" cy="422458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553700" y="0"/>
            <a:ext cx="1638300" cy="571500"/>
          </a:xfrm>
          <a:prstGeom prst="rect">
            <a:avLst/>
          </a:prstGeom>
        </p:spPr>
      </p:pic>
    </p:spTree>
    <p:extLst>
      <p:ext uri="{BB962C8B-B14F-4D97-AF65-F5344CB8AC3E}">
        <p14:creationId xmlns:p14="http://schemas.microsoft.com/office/powerpoint/2010/main" xmlns="" val="23175021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altLang="en-US" sz="10000" dirty="0">
                <a:latin typeface="Calibri" panose="020F0502020204030204" pitchFamily="34" charset="0"/>
                <a:cs typeface="Calibri" panose="020F0502020204030204" pitchFamily="34" charset="0"/>
              </a:rPr>
              <a:t>Streams</a:t>
            </a:r>
            <a:endParaRPr lang="en-US" sz="10000"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2"/>
          </p:nvPr>
        </p:nvSpPr>
        <p:spPr>
          <a:xfrm>
            <a:off x="204952" y="2560639"/>
            <a:ext cx="11729545" cy="3978275"/>
          </a:xfrm>
        </p:spPr>
        <p:txBody>
          <a:bodyPr>
            <a:normAutofit fontScale="47500" lnSpcReduction="20000"/>
          </a:bodyPr>
          <a:lstStyle/>
          <a:p>
            <a:pPr lvl="0" eaLnBrk="0" fontAlgn="base" hangingPunct="0">
              <a:spcBef>
                <a:spcPct val="0"/>
              </a:spcBef>
              <a:spcAft>
                <a:spcPct val="0"/>
              </a:spcAft>
            </a:pPr>
            <a:r>
              <a:rPr lang="en-US" altLang="en-US" b="1" dirty="0">
                <a:solidFill>
                  <a:srgbClr val="444444"/>
                </a:solidFill>
                <a:latin typeface="Ubuntu"/>
              </a:rPr>
              <a:t>Arts Stream: –</a:t>
            </a:r>
            <a:r>
              <a:rPr lang="en-US" altLang="en-US" dirty="0">
                <a:solidFill>
                  <a:srgbClr val="444444"/>
                </a:solidFill>
                <a:latin typeface="Ubuntu"/>
              </a:rPr>
              <a:t> This stream has a variety of Subjects which  offers exciting opportunities after 12th. in this stream you can  chose subject History, Geography, Political Science, Home Science, Psychology,  English, Hindi, philosophy etc. English and Hindi are two compulsory subjects  which you have to study with optional subjects. If you are interested in social  services, human rights, history, geography than we advise you to choose this</a:t>
            </a:r>
            <a:br>
              <a:rPr lang="en-US" altLang="en-US" dirty="0">
                <a:solidFill>
                  <a:srgbClr val="444444"/>
                </a:solidFill>
                <a:latin typeface="Ubuntu"/>
              </a:rPr>
            </a:br>
            <a:r>
              <a:rPr lang="en-US" altLang="en-US" dirty="0">
                <a:solidFill>
                  <a:srgbClr val="444444"/>
                </a:solidFill>
                <a:latin typeface="Ubuntu"/>
              </a:rPr>
              <a:t>Stream. You also can go for courses of mass media and journalism after 12th. </a:t>
            </a:r>
          </a:p>
          <a:p>
            <a:pPr lvl="0" eaLnBrk="0" fontAlgn="base" hangingPunct="0">
              <a:spcBef>
                <a:spcPct val="0"/>
              </a:spcBef>
              <a:spcAft>
                <a:spcPct val="0"/>
              </a:spcAft>
            </a:pPr>
            <a:r>
              <a:rPr lang="en-US" altLang="en-US" b="1" dirty="0">
                <a:solidFill>
                  <a:srgbClr val="444444"/>
                </a:solidFill>
                <a:latin typeface="Ubuntu"/>
              </a:rPr>
              <a:t>Science Stream: –</a:t>
            </a:r>
            <a:r>
              <a:rPr lang="en-US" altLang="en-US" dirty="0">
                <a:solidFill>
                  <a:srgbClr val="444444"/>
                </a:solidFill>
                <a:latin typeface="Ubuntu"/>
              </a:rPr>
              <a:t> This stream offers 5 subjects English,  Hindi, Physics, chemistry, mathematics/Bio-logy and all subjects are compulsory  except Mathematics and Biology. You can choose one of these two. If want to  make your carrier in medical field than you should chose Biology because this</a:t>
            </a:r>
            <a:br>
              <a:rPr lang="en-US" altLang="en-US" dirty="0">
                <a:solidFill>
                  <a:srgbClr val="444444"/>
                </a:solidFill>
                <a:latin typeface="Ubuntu"/>
              </a:rPr>
            </a:br>
            <a:r>
              <a:rPr lang="en-US" altLang="en-US" dirty="0">
                <a:solidFill>
                  <a:srgbClr val="444444"/>
                </a:solidFill>
                <a:latin typeface="Ubuntu"/>
              </a:rPr>
              <a:t>offers variety of courses after 12th like MBBS, BDS, BHMS, Pharmacy  etc.</a:t>
            </a:r>
            <a:endParaRPr lang="en-US" altLang="en-US" dirty="0"/>
          </a:p>
          <a:p>
            <a:pPr lvl="0" eaLnBrk="0" fontAlgn="base" hangingPunct="0">
              <a:spcBef>
                <a:spcPct val="0"/>
              </a:spcBef>
              <a:spcAft>
                <a:spcPct val="0"/>
              </a:spcAft>
            </a:pPr>
            <a:r>
              <a:rPr lang="en-US" altLang="en-US" dirty="0">
                <a:solidFill>
                  <a:srgbClr val="444444"/>
                </a:solidFill>
                <a:latin typeface="Ubuntu"/>
              </a:rPr>
              <a:t>If you are interested in some  technical field than you should chose Mathematics as 5th subject  because after 12th you can go for various engineering courses like  engineering in computer, electronic, civil and in architectural courses etc.    </a:t>
            </a:r>
          </a:p>
          <a:p>
            <a:pPr lvl="0" eaLnBrk="0" fontAlgn="base" hangingPunct="0">
              <a:spcBef>
                <a:spcPct val="0"/>
              </a:spcBef>
              <a:spcAft>
                <a:spcPct val="0"/>
              </a:spcAft>
            </a:pPr>
            <a:r>
              <a:rPr lang="en-US" altLang="en-US" b="1" dirty="0">
                <a:solidFill>
                  <a:srgbClr val="444444"/>
                </a:solidFill>
                <a:latin typeface="Ubuntu"/>
              </a:rPr>
              <a:t>Industrial Training Institute:</a:t>
            </a:r>
            <a:r>
              <a:rPr lang="en-US" altLang="en-US" dirty="0">
                <a:solidFill>
                  <a:srgbClr val="444444"/>
                </a:solidFill>
                <a:latin typeface="Ubuntu"/>
              </a:rPr>
              <a:t> – Students who want to get admissions in  technical courses but they do not have enough funds to do so than they should  go for this 1 year course called ITI. After this they can get admissions in  polytechnic diploma courses.       </a:t>
            </a:r>
          </a:p>
          <a:p>
            <a:pPr lvl="0" eaLnBrk="0" fontAlgn="base" hangingPunct="0">
              <a:spcBef>
                <a:spcPct val="0"/>
              </a:spcBef>
              <a:spcAft>
                <a:spcPct val="0"/>
              </a:spcAft>
            </a:pPr>
            <a:r>
              <a:rPr lang="en-US" altLang="en-US" b="1" dirty="0">
                <a:solidFill>
                  <a:srgbClr val="444444"/>
                </a:solidFill>
                <a:latin typeface="Ubuntu"/>
              </a:rPr>
              <a:t>Polytechnic Diploma: –</a:t>
            </a:r>
            <a:r>
              <a:rPr lang="en-US" altLang="en-US" dirty="0">
                <a:solidFill>
                  <a:srgbClr val="444444"/>
                </a:solidFill>
                <a:latin typeface="Ubuntu"/>
              </a:rPr>
              <a:t> Students who want to get admission in  technical courses should take admission in polytechnic diploma. It is a 3 year</a:t>
            </a:r>
            <a:br>
              <a:rPr lang="en-US" altLang="en-US" dirty="0">
                <a:solidFill>
                  <a:srgbClr val="444444"/>
                </a:solidFill>
                <a:latin typeface="Ubuntu"/>
              </a:rPr>
            </a:br>
            <a:r>
              <a:rPr lang="en-US" altLang="en-US" dirty="0">
                <a:solidFill>
                  <a:srgbClr val="444444"/>
                </a:solidFill>
                <a:latin typeface="Ubuntu"/>
              </a:rPr>
              <a:t>course. After this course they can get admission directly in 2</a:t>
            </a:r>
            <a:r>
              <a:rPr lang="en-US" altLang="en-US" baseline="30000" dirty="0">
                <a:solidFill>
                  <a:srgbClr val="444444"/>
                </a:solidFill>
                <a:latin typeface="Ubuntu"/>
              </a:rPr>
              <a:t>nd</a:t>
            </a:r>
            <a:r>
              <a:rPr lang="en-US" altLang="en-US" dirty="0">
                <a:solidFill>
                  <a:srgbClr val="444444"/>
                </a:solidFill>
                <a:latin typeface="Ubuntu"/>
              </a:rPr>
              <a:t>  year of </a:t>
            </a:r>
            <a:r>
              <a:rPr lang="en-US" altLang="en-US" dirty="0" err="1">
                <a:solidFill>
                  <a:srgbClr val="444444"/>
                </a:solidFill>
                <a:latin typeface="Ubuntu"/>
              </a:rPr>
              <a:t>B.Tech</a:t>
            </a:r>
            <a:r>
              <a:rPr lang="en-US" altLang="en-US" dirty="0">
                <a:solidFill>
                  <a:srgbClr val="444444"/>
                </a:solidFill>
                <a:latin typeface="Ubuntu"/>
              </a:rPr>
              <a:t>. </a:t>
            </a:r>
          </a:p>
          <a:p>
            <a:pPr lvl="0" eaLnBrk="0" fontAlgn="base" hangingPunct="0">
              <a:spcBef>
                <a:spcPct val="0"/>
              </a:spcBef>
              <a:spcAft>
                <a:spcPct val="0"/>
              </a:spcAft>
            </a:pPr>
            <a:r>
              <a:rPr lang="en-US" altLang="en-US" b="1" dirty="0">
                <a:solidFill>
                  <a:srgbClr val="444444"/>
                </a:solidFill>
                <a:latin typeface="Ubuntu"/>
              </a:rPr>
              <a:t>Certification courses:</a:t>
            </a:r>
            <a:r>
              <a:rPr lang="en-US" altLang="en-US" dirty="0">
                <a:solidFill>
                  <a:srgbClr val="444444"/>
                </a:solidFill>
                <a:latin typeface="Ubuntu"/>
              </a:rPr>
              <a:t> – Candidates can get admissions in  certificate courses after class 10th like networking; tally etc. but  these courses have less job opportunity. These courses have time duration of 6 months 1 year according to preference of student.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53700" y="0"/>
            <a:ext cx="1638300" cy="571500"/>
          </a:xfrm>
          <a:prstGeom prst="rect">
            <a:avLst/>
          </a:prstGeom>
        </p:spPr>
      </p:pic>
    </p:spTree>
    <p:extLst>
      <p:ext uri="{BB962C8B-B14F-4D97-AF65-F5344CB8AC3E}">
        <p14:creationId xmlns:p14="http://schemas.microsoft.com/office/powerpoint/2010/main" xmlns="" val="117922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7618" y="0"/>
            <a:ext cx="5096763"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6114" y="6069724"/>
            <a:ext cx="1638300" cy="571500"/>
          </a:xfrm>
          <a:prstGeom prst="rect">
            <a:avLst/>
          </a:prstGeom>
        </p:spPr>
      </p:pic>
    </p:spTree>
    <p:extLst>
      <p:ext uri="{BB962C8B-B14F-4D97-AF65-F5344CB8AC3E}">
        <p14:creationId xmlns:p14="http://schemas.microsoft.com/office/powerpoint/2010/main" xmlns="" val="304675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02979" y="366987"/>
            <a:ext cx="9186042" cy="6124026"/>
          </a:xfrm>
          <a:prstGeom prst="rect">
            <a:avLst/>
          </a:prstGeom>
        </p:spPr>
      </p:pic>
    </p:spTree>
    <p:extLst>
      <p:ext uri="{BB962C8B-B14F-4D97-AF65-F5344CB8AC3E}">
        <p14:creationId xmlns:p14="http://schemas.microsoft.com/office/powerpoint/2010/main" xmlns="" val="1578996956"/>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10001108.potx" id="{5D416C3A-095D-4A96-8A91-7D2C72C2AD14}" vid="{D2A5232E-050B-4CE1-9FD8-5AD02F3B9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 to PowerPoint</Template>
  <TotalTime>136</TotalTime>
  <Words>89</Words>
  <Application>Microsoft Office PowerPoint</Application>
  <PresentationFormat>Custom</PresentationFormat>
  <Paragraphs>31</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WelcomeDoc</vt:lpstr>
      <vt:lpstr>Importance Of SSLC Complete Presentation</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after 10th ?</dc:title>
  <dc:creator>JILT</dc:creator>
  <cp:lastModifiedBy>Abdul Raheem</cp:lastModifiedBy>
  <cp:revision>19</cp:revision>
  <dcterms:created xsi:type="dcterms:W3CDTF">2016-04-24T19:02:06Z</dcterms:created>
  <dcterms:modified xsi:type="dcterms:W3CDTF">2017-02-05T10:41:13Z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TM10001108</vt:lpwstr>
  </property>
</Properties>
</file>